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257" r:id="rId4"/>
    <p:sldId id="268" r:id="rId5"/>
    <p:sldId id="269" r:id="rId6"/>
    <p:sldId id="284" r:id="rId7"/>
    <p:sldId id="285" r:id="rId8"/>
    <p:sldId id="286" r:id="rId9"/>
    <p:sldId id="287" r:id="rId10"/>
    <p:sldId id="288" r:id="rId11"/>
    <p:sldId id="289" r:id="rId12"/>
    <p:sldId id="297" r:id="rId13"/>
    <p:sldId id="280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0F243-3DEA-4511-90D6-4EEA3590570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BD487-CAF2-480E-8901-6EBEFC58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93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E5448-9232-40BD-8BF2-98A903CBBF41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2E519-1860-48AA-B09F-453C2324B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723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7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00">
              <a:alpha val="76863"/>
            </a:srgbClr>
          </a:solidFill>
          <a:ln>
            <a:noFill/>
          </a:ln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E15A-9FE6-45F0-A243-7DD6AEEFE8BB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4624"/>
            <a:ext cx="720080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0648"/>
            <a:ext cx="576064" cy="5400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84684"/>
            <a:ext cx="432048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8096910" y="5876359"/>
            <a:ext cx="792088" cy="72298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lh5.ggpht.com/Tx7wur5dBMvlWX0F1TVjkVDDVlriUp3kgZiB_3MxwjXjEy1pJ3zP48ZgVel8e135VkEz=w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3190">
            <a:off x="7983955" y="-21696"/>
            <a:ext cx="1104747" cy="110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5D9A-1237-4232-A0D7-0F17B5BD3359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13E6-B934-4565-8901-9F7F32D6617D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F5979-1465-45E3-A35E-4FB5919A44E1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84FA-736E-4DA3-A725-F9570165A5C1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074A-BAA4-4F3A-9C28-247D99644E9B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A7E2-1DFF-4251-807A-E93F5364C6AF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368B-B248-408D-A2C3-8B51F104018E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1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8EFC-63FE-455A-A95C-AB5F7BF3B09A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7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0BA8-1D4B-44A3-8CC7-F71ADD3696F1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03"/>
          <p:cNvSpPr>
            <a:spLocks noChangeArrowheads="1"/>
          </p:cNvSpPr>
          <p:nvPr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10"/>
          <p:cNvSpPr>
            <a:spLocks noChangeArrowheads="1"/>
          </p:cNvSpPr>
          <p:nvPr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210"/>
          <p:cNvSpPr>
            <a:spLocks noChangeArrowheads="1"/>
          </p:cNvSpPr>
          <p:nvPr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" descr="http://062012.imgbb.ru/5/a/a/5aaa52cfbe2778efe2fb9602b7447f5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10"/>
          <p:cNvSpPr>
            <a:spLocks noChangeArrowheads="1"/>
          </p:cNvSpPr>
          <p:nvPr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210"/>
          <p:cNvSpPr>
            <a:spLocks noChangeArrowheads="1"/>
          </p:cNvSpPr>
          <p:nvPr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F237-3B1C-458B-8E7C-4258FCFAEE72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5B50-BD8B-4875-A4E7-9FBB167B7E12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C17BF1-B567-4820-BFFF-6E7E2F2B147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203"/>
          <p:cNvSpPr>
            <a:spLocks noChangeArrowheads="1"/>
          </p:cNvSpPr>
          <p:nvPr userDrawn="1"/>
        </p:nvSpPr>
        <p:spPr bwMode="gray">
          <a:xfrm>
            <a:off x="8088889" y="5877272"/>
            <a:ext cx="892993" cy="864096"/>
          </a:xfrm>
          <a:prstGeom prst="rect">
            <a:avLst/>
          </a:prstGeom>
          <a:solidFill>
            <a:srgbClr val="FFC000">
              <a:alpha val="60001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210"/>
          <p:cNvSpPr>
            <a:spLocks noChangeArrowheads="1"/>
          </p:cNvSpPr>
          <p:nvPr userDrawn="1"/>
        </p:nvSpPr>
        <p:spPr bwMode="gray">
          <a:xfrm>
            <a:off x="8136870" y="11663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210"/>
          <p:cNvSpPr>
            <a:spLocks noChangeArrowheads="1"/>
          </p:cNvSpPr>
          <p:nvPr userDrawn="1"/>
        </p:nvSpPr>
        <p:spPr bwMode="gray">
          <a:xfrm>
            <a:off x="8525807" y="27386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2" descr="http://062012.imgbb.ru/5/a/a/5aaa52cfbe2778efe2fb9602b7447f5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40"/>
            <a:ext cx="1299562" cy="13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10"/>
          <p:cNvSpPr>
            <a:spLocks noChangeArrowheads="1"/>
          </p:cNvSpPr>
          <p:nvPr userDrawn="1"/>
        </p:nvSpPr>
        <p:spPr bwMode="gray">
          <a:xfrm>
            <a:off x="179512" y="6193282"/>
            <a:ext cx="388937" cy="38735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10"/>
          <p:cNvSpPr>
            <a:spLocks noChangeArrowheads="1"/>
          </p:cNvSpPr>
          <p:nvPr userDrawn="1"/>
        </p:nvSpPr>
        <p:spPr bwMode="gray">
          <a:xfrm>
            <a:off x="568449" y="6350519"/>
            <a:ext cx="388937" cy="38735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32C6-203B-453A-8117-3450259A137D}" type="datetime1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34A55-A570-4A3B-A156-CF4330A58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406640" cy="1715450"/>
          </a:xfrm>
        </p:spPr>
        <p:txBody>
          <a:bodyPr>
            <a:normAutofit/>
          </a:bodyPr>
          <a:lstStyle/>
          <a:p>
            <a:pPr algn="ctr"/>
            <a:r>
              <a:rPr lang="ru-RU" altLang="zh-CN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16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 дошкольное образовательное учреждение </a:t>
            </a:r>
            <a:br>
              <a:rPr lang="ru-RU" altLang="zh-CN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sz="1600" b="1" dirty="0" smtClean="0">
                <a:latin typeface="Times New Roman" pitchFamily="18" charset="0"/>
                <a:cs typeface="Times New Roman" pitchFamily="18" charset="0"/>
              </a:rPr>
              <a:t>детский сад   №1 «Колокольчик»</a:t>
            </a:r>
            <a:endParaRPr lang="ru-RU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2204864"/>
            <a:ext cx="7406640" cy="2376264"/>
          </a:xfrm>
        </p:spPr>
        <p:txBody>
          <a:bodyPr>
            <a:normAutofit fontScale="85000" lnSpcReduction="10000"/>
          </a:bodyPr>
          <a:lstStyle/>
          <a:p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Организация взаимодействия </a:t>
            </a:r>
            <a:b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родителями воспитанников </a:t>
            </a:r>
            <a:b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процессе совместных мероприятий</a:t>
            </a:r>
          </a:p>
          <a:p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6184" y="5145988"/>
            <a:ext cx="7488832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0" lvl="8" indent="0">
              <a:lnSpc>
                <a:spcPct val="80000"/>
              </a:lnSpc>
              <a:buNone/>
              <a:tabLst>
                <a:tab pos="3409950" algn="l"/>
              </a:tabLs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группа общеразвивающей направленности </a:t>
            </a:r>
          </a:p>
          <a:p>
            <a:pPr marL="3314700" lvl="8" indent="0">
              <a:lnSpc>
                <a:spcPct val="80000"/>
              </a:lnSpc>
              <a:buNone/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лет </a:t>
            </a:r>
            <a:r>
              <a:rPr lang="ru-RU" altLang="zh-CN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altLang="zh-CN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3314700" lvl="8" indent="0">
              <a:lnSpc>
                <a:spcPct val="80000"/>
              </a:lnSpc>
              <a:buNone/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Воспитатель: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Баширова А.К.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49411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родителей в совместных развлечениях и праздниках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Туган як фото 2014 г\snapshot201402240947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1648" y="1772816"/>
            <a:ext cx="6784755" cy="3816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498080" cy="5987752"/>
          </a:xfrm>
        </p:spPr>
        <p:txBody>
          <a:bodyPr>
            <a:normAutofit/>
          </a:bodyPr>
          <a:lstStyle/>
          <a:p>
            <a:pPr marL="0" indent="283464" algn="just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«Круглый стол»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современная форма публичного обсуждения или освещения каких-либо вопросов, когда участники, имеющие равные права, высказываются по очереди или в определенном порядке.</a:t>
            </a:r>
          </a:p>
          <a:p>
            <a:pPr marL="0" indent="283464" algn="just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«Круглый стол»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предполагает обсуждение с родителями актуальных проблем воспитания в нетрадиционной обстановке с обязательным участием специалистов. В ходе обсуждения той или иной проблемы воспитатели и профильные специалисты вместе с родителями могут моделировать жизненные и педагогические ситуации, что даёт возможность последним не только накапливать знания в области воспитания детей, но и  устанавливать доверительные отношения с педагогами ДОУ.</a:t>
            </a:r>
          </a:p>
          <a:p>
            <a:pPr marL="0" indent="283464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использование разнообразных форм работы с семьями воспитанников детского сада даёт положительные результаты: изменился характер взаимодействия педагогов с родителями, многие из них стали активными участниками всех дел детского сада и незаменимыми помощниками воспитателей. </a:t>
            </a:r>
          </a:p>
          <a:p>
            <a:pPr marL="0"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родители понимают, что вовлечение их в педагогическую деятельность, заинтересованное участие в воспитательно-образовательном процессе важно не потому, что этого хочет воспитатель, а потому, что это необходимо для развития их собственного ребёнка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7498080" cy="3312368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человек – творец. Родитель не исключение. И его творчество заключается, прежде всего, в том, чтобы быть хорошими родителями, быть примером для собственного ребёнка во всём, а это значит ответственно относиться к своим обязанностям, продвигаться вместе с ребёнком по пути знаний, не гасить творческие порывы ребёнка, а творить вместе с ребёнком и наслаждаться этим творчеством. А мы,  воспитатели, ему в этом поможем!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Использованная литература и источники: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Богомолова, З. А. Формирование партнерских отношений педагогов и родителей в условиях сотрудничества в ДОУ // Дошкольная педагогика - 2010. - № 2.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Давыдова О. И.,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Богословец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Л. Г., Майер А. А. Работа с родителями в ДОУ. - М., 2005г.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Евдокимова Н. В.,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Додокина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Н. В., Кудрявцева Е. А. Детский сад и семья: методика работы с родителями: Пособие для педагогов и родителей.- М., 2008 г.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Зверева О. Л., Кротова Т. В. Общение педагога с родителями в ДОУ. Методический аспект. – М., 2005г.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Хабибуллина Р. Ш. «Система работы с родителями воспитанников. Оценка деятельности ДОУ родителями» // Дошкольная педагогика- 2007.- №7.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Фотографии из личного архива.</a:t>
            </a:r>
          </a:p>
          <a:p>
            <a:pPr marL="425196" indent="-342900">
              <a:buFont typeface="+mj-lt"/>
              <a:buAutoNum type="arabicPeriod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7498080" cy="5915744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Выстраивание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взаимодействия детского сада и семьи на основе сотрудничества – процесс достаточно сложный. Важно отметить, что сотрудничество родителей и педагогического коллектива ДОУ следует рассматривать не с точки зрения влияния на выработку у ребёнка тех или иных навыков поведения, а как процесс взаимного влияния на личность ребёнка в целом, предопределяющий ход его последующей социализации. А так как любая социальная среда, в том числе и образовательная, влияет на жизнедеятельность человека и является продуктом его деятельности, следовательно, она поддаётся целенаправленному формированию. Поэтому взаимодействие педагогов и родителей воспитанников можно рассматривать как один из необходимых компонентов образовательной среды дошкольного учреждения, который оказывает прямое и косвенное влияние на разностороннее развитие ребёнка, на состояние его физического и психического здоровья и успешность его дальнейшего образования и воспитания.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современном этапе обновления дошкольной образовательной политики уделяется большое внимание проблемам семьи, семейного воспитания, сотрудничества семьи и образовательного учреждения. Поэтому важнейшим условием совершенствования системы дошкольного воспитания является  деятельность педагогов, ориентированная на освоение новых инновационных форм взаимодействия с родителями.</a:t>
            </a: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Законом  «Об образовании в Российской Федерации» одной из основных задач, стоящих перед детским дошкольным учреждением является «взаимодействие с семьей для обеспечения полноценного развития личности ребенка».</a:t>
            </a:r>
          </a:p>
          <a:p>
            <a:pPr indent="45720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498080" cy="5051648"/>
          </a:xfrm>
        </p:spPr>
        <p:txBody>
          <a:bodyPr>
            <a:normAutofit/>
          </a:bodyPr>
          <a:lstStyle/>
          <a:p>
            <a:pPr marL="0" indent="283464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Безусловно, каждый педагог заинтересован в том, чтобы родители были увлечены жизнью детей в детском саду, их интересами и заботами. Современный педагог, занимающий активную педагогическую позицию, старается вызвать интерес родителей к познанию самих себя и детей. Тем более, что без родительского участия,  процесс воспитания невозможен, или по крайне мере, неполноценен.</a:t>
            </a:r>
          </a:p>
          <a:p>
            <a:pPr marL="0" indent="283464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зачастую родители неохотно откликаются на встречи с педагогами, т.к. они нередко проходят   в виде отчетов и поучающих бесед. Выход из этого положения видится в изменении форм и методов  сотрудничества с ними, в стремлении «перестроить » родителей из пассивных наблюдателей в активных участников педагогического процесса.</a:t>
            </a:r>
          </a:p>
          <a:p>
            <a:pPr marL="0">
              <a:buNone/>
            </a:pPr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498080" cy="5627712"/>
          </a:xfrm>
        </p:spPr>
        <p:txBody>
          <a:bodyPr>
            <a:normAutofit fontScale="92500" lnSpcReduction="10000"/>
          </a:bodyPr>
          <a:lstStyle/>
          <a:p>
            <a:pPr marL="0" indent="283464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Признание приоритета «Семейного воспитания» требует новых отношений семьи и образовательного учреждения. Эти отношения определяются понятиями: «сотрудничество», «взаимодействие». Каким оно должно быть? Конечно, НЕТРАДИЦИОННЫМ!</a:t>
            </a:r>
          </a:p>
          <a:p>
            <a:pPr marL="0" indent="283464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значит, при взаимодействии следует использовать такие методы и приемы, которые активизируют внимание уставших родителей, способствуют более легкому запоминанию сути бесед, создают особый настрой на доброжелательный, откровенный и деловой разговор.</a:t>
            </a: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Понимая, что воспитание – это не сумма мероприятий, а мудрое общение взрослого с живой душой ребёнка, вся работа в группе строится так, чтобы родители не превращались в сторонних наблюдателей, а помогали в осуществлении образовательного процесса.</a:t>
            </a: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стараюсь вовлечь родителей в совместное творчество по следующим направлениям:</a:t>
            </a:r>
          </a:p>
          <a:p>
            <a:pPr marL="0"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совместных праздников и развлечений;</a:t>
            </a:r>
          </a:p>
          <a:p>
            <a:pPr marL="0"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совместных конкурсах, выставках, занятиях;</a:t>
            </a:r>
          </a:p>
          <a:p>
            <a:pPr marL="0"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экскурсий, походов, целевых прогулок.</a:t>
            </a:r>
          </a:p>
          <a:p>
            <a:pPr marL="0" indent="283464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Совместные экскурсии в библиотеку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 descr="C:\Users\MIDXAT\Desktop\Альфира\Библиотека фотки\DSCN1486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760640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Посиделки с мамами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 descr="C:\Users\MIDXAT\Desktop\Альфира\Фото  посиделки с родителями\IMG_20141127_162002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192688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Совместные праздники 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 descr="C:\Users\MIDXAT\Desktop\Альфира\фото гр 4блины\DSCN6201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976664" cy="446449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817" y="1196751"/>
            <a:ext cx="6127543" cy="4034331"/>
          </a:xfrm>
          <a:prstGeom prst="rect">
            <a:avLst/>
          </a:prstGeom>
          <a:ln w="38100" cap="sq">
            <a:solidFill>
              <a:srgbClr val="54A021">
                <a:lumMod val="75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урыги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Выступление Мурыгина</Template>
  <TotalTime>1185</TotalTime>
  <Words>895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Выступление Мурыгина</vt:lpstr>
      <vt:lpstr> Муниципальное автономное  дошкольное образовательное учреждение  детский сад   №1 «Колокольчик»</vt:lpstr>
      <vt:lpstr>Презентация PowerPoint</vt:lpstr>
      <vt:lpstr>Актуальность: </vt:lpstr>
      <vt:lpstr>Проблема:</vt:lpstr>
      <vt:lpstr>Презентация PowerPoint</vt:lpstr>
      <vt:lpstr>Совместные экскурсии в библиотеку</vt:lpstr>
      <vt:lpstr>Посиделки с мамами</vt:lpstr>
      <vt:lpstr>Совместные праздники </vt:lpstr>
      <vt:lpstr>Презентация PowerPoint</vt:lpstr>
      <vt:lpstr>Участие родителей в совместных развлечениях и праздниках</vt:lpstr>
      <vt:lpstr>Презентация PowerPoint</vt:lpstr>
      <vt:lpstr>Вывод</vt:lpstr>
      <vt:lpstr>Презентация PowerPoint</vt:lpstr>
      <vt:lpstr> Использованная литература и источники: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взаимодействия с родителями воспитанников в процессе совместных мероприятий</dc:title>
  <dc:creator>15081932</dc:creator>
  <cp:lastModifiedBy>MIDXAT</cp:lastModifiedBy>
  <cp:revision>117</cp:revision>
  <dcterms:created xsi:type="dcterms:W3CDTF">2015-03-16T07:03:29Z</dcterms:created>
  <dcterms:modified xsi:type="dcterms:W3CDTF">2016-03-21T12:57:39Z</dcterms:modified>
</cp:coreProperties>
</file>